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8" r:id="rId5"/>
    <p:sldId id="259" r:id="rId6"/>
    <p:sldId id="269" r:id="rId7"/>
    <p:sldId id="270" r:id="rId8"/>
    <p:sldId id="275" r:id="rId9"/>
    <p:sldId id="263" r:id="rId10"/>
    <p:sldId id="271" r:id="rId11"/>
    <p:sldId id="274" r:id="rId12"/>
    <p:sldId id="273" r:id="rId13"/>
    <p:sldId id="276" r:id="rId14"/>
    <p:sldId id="277" r:id="rId15"/>
    <p:sldId id="264" r:id="rId16"/>
    <p:sldId id="265" r:id="rId17"/>
    <p:sldId id="279" r:id="rId18"/>
    <p:sldId id="280" r:id="rId19"/>
    <p:sldId id="281" r:id="rId20"/>
    <p:sldId id="283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E22"/>
    <a:srgbClr val="F7F5E8"/>
    <a:srgbClr val="D6D4FC"/>
    <a:srgbClr val="717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65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D15B7-D41A-8648-9713-945A28708BC9}" type="datetimeFigureOut">
              <a:rPr lang="en-US" smtClean="0"/>
              <a:t>4/16/23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ED0F4-0B13-4946-AB46-B2E9FA065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1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970C23B1-A5F1-2D4D-ADCD-5E9E8CF35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890192FF-7F68-3043-BA10-4C4F10096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42518" y="340112"/>
            <a:ext cx="6222380" cy="6177776"/>
          </a:xfrm>
          <a:custGeom>
            <a:avLst/>
            <a:gdLst>
              <a:gd name="connsiteX0" fmla="*/ 3111190 w 6222380"/>
              <a:gd name="connsiteY0" fmla="*/ 0 h 6177776"/>
              <a:gd name="connsiteX1" fmla="*/ 6222380 w 6222380"/>
              <a:gd name="connsiteY1" fmla="*/ 3088888 h 6177776"/>
              <a:gd name="connsiteX2" fmla="*/ 3111190 w 6222380"/>
              <a:gd name="connsiteY2" fmla="*/ 6177776 h 6177776"/>
              <a:gd name="connsiteX3" fmla="*/ 0 w 6222380"/>
              <a:gd name="connsiteY3" fmla="*/ 3088888 h 6177776"/>
              <a:gd name="connsiteX4" fmla="*/ 3111190 w 6222380"/>
              <a:gd name="connsiteY4" fmla="*/ 0 h 6177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2380" h="6177776">
                <a:moveTo>
                  <a:pt x="3111190" y="0"/>
                </a:moveTo>
                <a:cubicBezTo>
                  <a:pt x="4829453" y="0"/>
                  <a:pt x="6222380" y="1382942"/>
                  <a:pt x="6222380" y="3088888"/>
                </a:cubicBezTo>
                <a:cubicBezTo>
                  <a:pt x="6222380" y="4794834"/>
                  <a:pt x="4829453" y="6177776"/>
                  <a:pt x="3111190" y="6177776"/>
                </a:cubicBezTo>
                <a:cubicBezTo>
                  <a:pt x="1392927" y="6177776"/>
                  <a:pt x="0" y="4794834"/>
                  <a:pt x="0" y="3088888"/>
                </a:cubicBezTo>
                <a:cubicBezTo>
                  <a:pt x="0" y="1382942"/>
                  <a:pt x="1392927" y="0"/>
                  <a:pt x="31111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="" xmlns:a16="http://schemas.microsoft.com/office/drawing/2014/main" id="{0F060B94-BC90-C447-B87F-29816B556B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128" y="525851"/>
            <a:ext cx="3344786" cy="1283464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="" xmlns:a16="http://schemas.microsoft.com/office/drawing/2014/main" id="{163053C2-13BD-934B-8A01-00A39C6FD1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833" y="2487800"/>
            <a:ext cx="2873375" cy="255400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rgbClr val="F7AE22"/>
                </a:solidFill>
                <a:latin typeface="HurmeGeometricSans4 SemiBold" panose="020B0500020000000000" pitchFamily="34" charset="77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1" name="Title 30">
            <a:extLst>
              <a:ext uri="{FF2B5EF4-FFF2-40B4-BE49-F238E27FC236}">
                <a16:creationId xmlns="" xmlns:a16="http://schemas.microsoft.com/office/drawing/2014/main" id="{A8B5A118-2124-244A-B9E5-BF89033AEE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833" y="2812255"/>
            <a:ext cx="4777355" cy="178204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AU" b="1" i="0">
                <a:solidFill>
                  <a:srgbClr val="7172B1"/>
                </a:solidFill>
                <a:effectLst/>
                <a:latin typeface="HurmeGeometricSans4 Bold" panose="020B0500020000000000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757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DA8738E-6D82-E749-82A6-E408C83E9CFD}"/>
              </a:ext>
            </a:extLst>
          </p:cNvPr>
          <p:cNvSpPr/>
          <p:nvPr userDrawn="1"/>
        </p:nvSpPr>
        <p:spPr>
          <a:xfrm>
            <a:off x="0" y="4074459"/>
            <a:ext cx="12192000" cy="2783541"/>
          </a:xfrm>
          <a:prstGeom prst="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5E11DD4D-B6F1-C342-BA88-97E3F621F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0515" y="725908"/>
            <a:ext cx="7055332" cy="726374"/>
          </a:xfrm>
        </p:spPr>
        <p:txBody>
          <a:bodyPr>
            <a:noAutofit/>
          </a:bodyPr>
          <a:lstStyle>
            <a:lvl1pPr marL="0" indent="0">
              <a:buNone/>
              <a:defRPr sz="4400" b="1" i="0" spc="80" baseline="0">
                <a:solidFill>
                  <a:srgbClr val="7172B1"/>
                </a:solidFill>
                <a:latin typeface="HurmeGeometricSans4 Bold" panose="020B0500020000000000" pitchFamily="34" charset="77"/>
              </a:defRPr>
            </a:lvl1pPr>
          </a:lstStyle>
          <a:p>
            <a:pPr lvl="0"/>
            <a:r>
              <a:rPr lang="en-AU" dirty="0"/>
              <a:t>Exercise Classes Barton</a:t>
            </a:r>
            <a:endParaRPr lang="en-US" dirty="0"/>
          </a:p>
        </p:txBody>
      </p:sp>
      <p:sp>
        <p:nvSpPr>
          <p:cNvPr id="11" name="Text Placeholder 29">
            <a:extLst>
              <a:ext uri="{FF2B5EF4-FFF2-40B4-BE49-F238E27FC236}">
                <a16:creationId xmlns="" xmlns:a16="http://schemas.microsoft.com/office/drawing/2014/main" id="{23B98470-3529-4545-944D-EE56CE3D13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515" y="1519517"/>
            <a:ext cx="7055331" cy="242281"/>
          </a:xfrm>
        </p:spPr>
        <p:txBody>
          <a:bodyPr>
            <a:noAutofit/>
          </a:bodyPr>
          <a:lstStyle>
            <a:lvl1pPr marL="0" indent="0">
              <a:buNone/>
              <a:defRPr sz="1200" b="0" i="0" spc="30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US" dirty="0"/>
              <a:t>LED BY… AT X LOCATION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EB1AC40E-887C-9F4A-A14D-96799DD573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0515" y="2070196"/>
            <a:ext cx="2057400" cy="37726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3" name="Text Placeholder 17">
            <a:extLst>
              <a:ext uri="{FF2B5EF4-FFF2-40B4-BE49-F238E27FC236}">
                <a16:creationId xmlns="" xmlns:a16="http://schemas.microsoft.com/office/drawing/2014/main" id="{3BDC2E77-2E56-5B49-B2D2-BB61BA4311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946" y="2488269"/>
            <a:ext cx="10206513" cy="7263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maximus libero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, a fermentum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vitae dolor vi.</a:t>
            </a:r>
          </a:p>
        </p:txBody>
      </p:sp>
      <p:sp>
        <p:nvSpPr>
          <p:cNvPr id="17" name="Table Placeholder 16">
            <a:extLst>
              <a:ext uri="{FF2B5EF4-FFF2-40B4-BE49-F238E27FC236}">
                <a16:creationId xmlns="" xmlns:a16="http://schemas.microsoft.com/office/drawing/2014/main" id="{20B72F71-5192-5947-BC5D-873B2A181A6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725946" y="3348551"/>
            <a:ext cx="10771289" cy="27835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65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F539CDD-43AD-0C4D-8FD7-2B0ABAB07E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A5083F8-5539-834B-9652-D92AFB4CC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2030" y="560710"/>
            <a:ext cx="3269676" cy="125464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="" xmlns:a16="http://schemas.microsoft.com/office/drawing/2014/main" id="{7F2AB1F6-37F7-E44E-90B6-E11422BC9A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045" y="1869141"/>
            <a:ext cx="6279122" cy="914400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F7AE22"/>
                </a:solidFill>
                <a:latin typeface="HurmeGeometricSans4 Bold" panose="020B0800020000000000" pitchFamily="34" charset="0"/>
              </a:defRPr>
            </a:lvl1pPr>
          </a:lstStyle>
          <a:p>
            <a:r>
              <a:rPr lang="en-US" dirty="0">
                <a:latin typeface="HurmeGeometricSans4 Bold" panose="020B0800020000000000" pitchFamily="34" charset="0"/>
              </a:rPr>
              <a:t>Thank you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="" xmlns:a16="http://schemas.microsoft.com/office/drawing/2014/main" id="{96735CCB-AB37-A547-B6B0-E093F26DC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45" y="2903817"/>
            <a:ext cx="2294553" cy="377265"/>
          </a:xfrm>
        </p:spPr>
        <p:txBody>
          <a:bodyPr>
            <a:noAutofit/>
          </a:bodyPr>
          <a:lstStyle>
            <a:lvl1pPr marL="0" indent="0">
              <a:buNone/>
              <a:defRPr sz="2400" b="1" i="0" spc="0">
                <a:solidFill>
                  <a:srgbClr val="F7AE22"/>
                </a:solidFill>
                <a:latin typeface="HurmeGeometricSans4 SemiBold" panose="020B0500020000000000" pitchFamily="34" charset="77"/>
              </a:defRPr>
            </a:lvl1pPr>
          </a:lstStyle>
          <a:p>
            <a:pPr lvl="0"/>
            <a:r>
              <a:rPr lang="en-GB" dirty="0"/>
              <a:t>Contact us</a:t>
            </a:r>
            <a:endParaRPr lang="en-US" dirty="0"/>
          </a:p>
        </p:txBody>
      </p:sp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E972AB3A-F358-514C-8353-3A6E286C40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045" y="3429000"/>
            <a:ext cx="4248124" cy="1841780"/>
          </a:xfrm>
        </p:spPr>
        <p:txBody>
          <a:bodyPr>
            <a:normAutofit/>
          </a:bodyPr>
          <a:lstStyle>
            <a:lvl1pPr marL="249750" indent="-285750">
              <a:lnSpc>
                <a:spcPct val="100000"/>
              </a:lnSpc>
              <a:spcBef>
                <a:spcPts val="800"/>
              </a:spcBef>
              <a:buSzPct val="160000"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r>
              <a:rPr lang="en-US" dirty="0"/>
              <a:t>Duis maximus libero et </a:t>
            </a:r>
            <a:r>
              <a:rPr lang="en-US" dirty="0" err="1"/>
              <a:t>turois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eat vitae dolor</a:t>
            </a:r>
          </a:p>
          <a:p>
            <a:pPr lvl="0"/>
            <a:r>
              <a:rPr lang="en-US" dirty="0"/>
              <a:t>Vestibulum a </a:t>
            </a:r>
            <a:r>
              <a:rPr lang="en-US" dirty="0" err="1"/>
              <a:t>leo</a:t>
            </a:r>
            <a:r>
              <a:rPr lang="en-US" dirty="0"/>
              <a:t> maximus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3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CCBBCAE-7170-0F42-AB22-49DC6A7F79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03734C51-0FD4-3446-A917-5C95FD8709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833" y="2812255"/>
            <a:ext cx="6279122" cy="914400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F7AE22"/>
                </a:solidFill>
                <a:latin typeface="HurmeGeometricSans4 Bold" panose="020B0800020000000000" pitchFamily="34" charset="0"/>
              </a:defRPr>
            </a:lvl1pPr>
          </a:lstStyle>
          <a:p>
            <a:r>
              <a:rPr lang="en-US" dirty="0">
                <a:latin typeface="HurmeGeometricSans4 Bold" panose="020B0800020000000000" pitchFamily="34" charset="0"/>
              </a:rPr>
              <a:t>Section Title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="" xmlns:a16="http://schemas.microsoft.com/office/drawing/2014/main" id="{FF5C9886-8961-4F92-9506-47688B0D5E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33" y="3920727"/>
            <a:ext cx="6279122" cy="914400"/>
          </a:xfr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HurmeGeometricSans4 Regular" panose="020B0500020000000000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0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499551BE-C458-CF4E-B703-71D1EE79F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775" y="2527300"/>
            <a:ext cx="2057400" cy="37726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E466BF47-7708-864C-AC0C-7D5813BD13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5206" y="2945373"/>
            <a:ext cx="10579100" cy="10080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maximus libero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, a fermentum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vitae dolor dictum, a </a:t>
            </a:r>
            <a:r>
              <a:rPr lang="en-US" dirty="0" err="1"/>
              <a:t>tempor</a:t>
            </a:r>
            <a:r>
              <a:rPr lang="en-US" dirty="0"/>
              <a:t> mi </a:t>
            </a:r>
            <a:r>
              <a:rPr lang="en-US" dirty="0" err="1"/>
              <a:t>congue</a:t>
            </a:r>
            <a:r>
              <a:rPr lang="en-US" dirty="0"/>
              <a:t>. Vestibulum a </a:t>
            </a:r>
            <a:r>
              <a:rPr lang="en-US" dirty="0" err="1"/>
              <a:t>leo</a:t>
            </a:r>
            <a:r>
              <a:rPr lang="en-US" dirty="0"/>
              <a:t> maximus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vi.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A64CC1-401B-4841-8657-3BC39FB196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06" y="687621"/>
            <a:ext cx="6045200" cy="1212850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rgbClr val="7172B1"/>
                </a:solidFill>
                <a:latin typeface="HurmeGeometricSans4 Bold" panose="020B0500020000000000" pitchFamily="34" charset="77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351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1">
            <a:extLst>
              <a:ext uri="{FF2B5EF4-FFF2-40B4-BE49-F238E27FC236}">
                <a16:creationId xmlns="" xmlns:a16="http://schemas.microsoft.com/office/drawing/2014/main" id="{1D4BD7A0-6DF9-2143-8BB9-719A6A0CA6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775" y="2527300"/>
            <a:ext cx="2057400" cy="37726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FA478401-CD67-F043-BA7A-50378C7E44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5206" y="2945373"/>
            <a:ext cx="5264150" cy="208382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maximus libero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, a fermentum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vitae dolor dictum, a </a:t>
            </a:r>
            <a:r>
              <a:rPr lang="en-US" dirty="0" err="1"/>
              <a:t>tempor</a:t>
            </a:r>
            <a:r>
              <a:rPr lang="en-US" dirty="0"/>
              <a:t> mi </a:t>
            </a:r>
            <a:r>
              <a:rPr lang="en-US" dirty="0" err="1"/>
              <a:t>congue</a:t>
            </a:r>
            <a:r>
              <a:rPr lang="en-US" dirty="0"/>
              <a:t>. Vestibulum a </a:t>
            </a:r>
            <a:r>
              <a:rPr lang="en-US" dirty="0" err="1"/>
              <a:t>leo</a:t>
            </a:r>
            <a:r>
              <a:rPr lang="en-US" dirty="0"/>
              <a:t> maximus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vi.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="" xmlns:a16="http://schemas.microsoft.com/office/drawing/2014/main" id="{ECD7D966-3F58-354B-9A32-B46A631251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3955" y="2527300"/>
            <a:ext cx="2057400" cy="37726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7FA9DC3C-D071-0040-B446-04DCB075B7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386" y="2945373"/>
            <a:ext cx="5264150" cy="208382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maximus libero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, a fermentum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vitae dolor dictum, a </a:t>
            </a:r>
            <a:r>
              <a:rPr lang="en-US" dirty="0" err="1"/>
              <a:t>tempor</a:t>
            </a:r>
            <a:r>
              <a:rPr lang="en-US" dirty="0"/>
              <a:t> mi </a:t>
            </a:r>
            <a:r>
              <a:rPr lang="en-US" dirty="0" err="1"/>
              <a:t>congue</a:t>
            </a:r>
            <a:r>
              <a:rPr lang="en-US" dirty="0"/>
              <a:t>. Vestibulum a </a:t>
            </a:r>
            <a:r>
              <a:rPr lang="en-US" dirty="0" err="1"/>
              <a:t>leo</a:t>
            </a:r>
            <a:r>
              <a:rPr lang="en-US" dirty="0"/>
              <a:t> maximus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vi.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="" xmlns:a16="http://schemas.microsoft.com/office/drawing/2014/main" id="{F3259C76-90E1-0145-A43F-1BA8679F0B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9868" y="726421"/>
            <a:ext cx="6037449" cy="1183061"/>
          </a:xfrm>
        </p:spPr>
        <p:txBody>
          <a:bodyPr>
            <a:noAutofit/>
          </a:bodyPr>
          <a:lstStyle>
            <a:lvl1pPr marL="0" indent="0">
              <a:buNone/>
              <a:defRPr sz="4400" b="1" i="0" spc="80" baseline="0">
                <a:solidFill>
                  <a:srgbClr val="7172B1"/>
                </a:solidFill>
                <a:latin typeface="HurmeGeometricSans4 Bold" panose="020B0500020000000000" pitchFamily="34" charset="77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4953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="" xmlns:a16="http://schemas.microsoft.com/office/drawing/2014/main" id="{A178D323-FA31-C740-81D6-BBD41A2B70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775" y="2527300"/>
            <a:ext cx="2057400" cy="37726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35C62C7D-9501-E446-A216-24EFCFEC8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5206" y="2945373"/>
            <a:ext cx="3390745" cy="260793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maximus libero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, a fermentum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vitae dolor dictum, a </a:t>
            </a:r>
            <a:r>
              <a:rPr lang="en-US" dirty="0" err="1"/>
              <a:t>tempor</a:t>
            </a:r>
            <a:r>
              <a:rPr lang="en-US" dirty="0"/>
              <a:t> mi </a:t>
            </a:r>
            <a:r>
              <a:rPr lang="en-US" dirty="0" err="1"/>
              <a:t>congue</a:t>
            </a:r>
            <a:r>
              <a:rPr lang="en-US" dirty="0"/>
              <a:t>. Vestibulum a </a:t>
            </a:r>
            <a:r>
              <a:rPr lang="en-US" dirty="0" err="1"/>
              <a:t>leo</a:t>
            </a:r>
            <a:r>
              <a:rPr lang="en-US" dirty="0"/>
              <a:t> maximus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vi.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="" xmlns:a16="http://schemas.microsoft.com/office/drawing/2014/main" id="{A8D1D91B-CBB9-3142-94B9-7A9B0CE3EC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5599" y="2527300"/>
            <a:ext cx="2057400" cy="37726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BADD3821-94B3-F04A-A93E-E44463006E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1030" y="2945373"/>
            <a:ext cx="3390745" cy="260793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maximus libero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, a fermentum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vitae dolor dictum, a </a:t>
            </a:r>
            <a:r>
              <a:rPr lang="en-US" dirty="0" err="1"/>
              <a:t>tempor</a:t>
            </a:r>
            <a:r>
              <a:rPr lang="en-US" dirty="0"/>
              <a:t> mi </a:t>
            </a:r>
            <a:r>
              <a:rPr lang="en-US" dirty="0" err="1"/>
              <a:t>congue</a:t>
            </a:r>
            <a:r>
              <a:rPr lang="en-US" dirty="0"/>
              <a:t>. Vestibulum a </a:t>
            </a:r>
            <a:r>
              <a:rPr lang="en-US" dirty="0" err="1"/>
              <a:t>leo</a:t>
            </a:r>
            <a:r>
              <a:rPr lang="en-US" dirty="0"/>
              <a:t> maximus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vi.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="" xmlns:a16="http://schemas.microsoft.com/office/drawing/2014/main" id="{F7737B26-E99D-B64A-AE16-4A12BBD96C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4876" y="2527300"/>
            <a:ext cx="2057400" cy="37726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F919A50-BA97-F449-A8BA-DDBD896A0F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20307" y="2945373"/>
            <a:ext cx="3390745" cy="260793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maximus libero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, a fermentum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vitae dolor dictum, a </a:t>
            </a:r>
            <a:r>
              <a:rPr lang="en-US" dirty="0" err="1"/>
              <a:t>tempor</a:t>
            </a:r>
            <a:r>
              <a:rPr lang="en-US" dirty="0"/>
              <a:t> mi </a:t>
            </a:r>
            <a:r>
              <a:rPr lang="en-US" dirty="0" err="1"/>
              <a:t>congue</a:t>
            </a:r>
            <a:r>
              <a:rPr lang="en-US" dirty="0"/>
              <a:t>. Vestibulum a </a:t>
            </a:r>
            <a:r>
              <a:rPr lang="en-US" dirty="0" err="1"/>
              <a:t>leo</a:t>
            </a:r>
            <a:r>
              <a:rPr lang="en-US" dirty="0"/>
              <a:t> maximus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vi.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ED1986DF-6A69-8E4D-81B7-7581246A5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9868" y="726421"/>
            <a:ext cx="6037449" cy="1183061"/>
          </a:xfrm>
        </p:spPr>
        <p:txBody>
          <a:bodyPr>
            <a:noAutofit/>
          </a:bodyPr>
          <a:lstStyle>
            <a:lvl1pPr marL="0" indent="0">
              <a:buNone/>
              <a:defRPr sz="4400" b="1" i="0" spc="80" baseline="0">
                <a:solidFill>
                  <a:srgbClr val="7172B1"/>
                </a:solidFill>
                <a:latin typeface="HurmeGeometricSans4 Bold" panose="020B0500020000000000" pitchFamily="34" charset="77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684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BCDF879-A9DD-AA40-A19E-0174E579B1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253FA474-162E-C741-8A6F-587DE56E4C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0542" y="1803726"/>
            <a:ext cx="8901952" cy="3252368"/>
          </a:xfrm>
        </p:spPr>
        <p:txBody>
          <a:bodyPr>
            <a:norm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HurmeGeometricSans4 SemiBold" panose="020B0500020000000000" pitchFamily="34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maximus libero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, a fermentum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55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A1815ED1-873E-B745-99E7-F1EA352719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FA4149FE-2063-F044-81D8-2D31C8D97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671" y="340112"/>
            <a:ext cx="6222380" cy="6177776"/>
          </a:xfrm>
          <a:custGeom>
            <a:avLst/>
            <a:gdLst>
              <a:gd name="connsiteX0" fmla="*/ 3111190 w 6222380"/>
              <a:gd name="connsiteY0" fmla="*/ 0 h 6177776"/>
              <a:gd name="connsiteX1" fmla="*/ 6222380 w 6222380"/>
              <a:gd name="connsiteY1" fmla="*/ 3088888 h 6177776"/>
              <a:gd name="connsiteX2" fmla="*/ 3111190 w 6222380"/>
              <a:gd name="connsiteY2" fmla="*/ 6177776 h 6177776"/>
              <a:gd name="connsiteX3" fmla="*/ 0 w 6222380"/>
              <a:gd name="connsiteY3" fmla="*/ 3088888 h 6177776"/>
              <a:gd name="connsiteX4" fmla="*/ 3111190 w 6222380"/>
              <a:gd name="connsiteY4" fmla="*/ 0 h 6177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2380" h="6177776">
                <a:moveTo>
                  <a:pt x="3111190" y="0"/>
                </a:moveTo>
                <a:cubicBezTo>
                  <a:pt x="4829453" y="0"/>
                  <a:pt x="6222380" y="1382942"/>
                  <a:pt x="6222380" y="3088888"/>
                </a:cubicBezTo>
                <a:cubicBezTo>
                  <a:pt x="6222380" y="4794834"/>
                  <a:pt x="4829453" y="6177776"/>
                  <a:pt x="3111190" y="6177776"/>
                </a:cubicBezTo>
                <a:cubicBezTo>
                  <a:pt x="1392927" y="6177776"/>
                  <a:pt x="0" y="4794834"/>
                  <a:pt x="0" y="3088888"/>
                </a:cubicBezTo>
                <a:cubicBezTo>
                  <a:pt x="0" y="1382942"/>
                  <a:pt x="1392927" y="0"/>
                  <a:pt x="31111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E7CD258D-82DB-DC44-8013-B068682418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2155" y="1640822"/>
            <a:ext cx="4938492" cy="712413"/>
          </a:xfrm>
        </p:spPr>
        <p:txBody>
          <a:bodyPr>
            <a:noAutofit/>
          </a:bodyPr>
          <a:lstStyle>
            <a:lvl1pPr marL="0" indent="0">
              <a:buNone/>
              <a:defRPr sz="4400" b="1" i="0" spc="80" baseline="0">
                <a:solidFill>
                  <a:srgbClr val="7172B1"/>
                </a:solidFill>
                <a:latin typeface="HurmeGeometricSans4 Bold" panose="020B0500020000000000" pitchFamily="34" charset="77"/>
              </a:defRPr>
            </a:lvl1pPr>
          </a:lstStyle>
          <a:p>
            <a:pPr lvl="0"/>
            <a:r>
              <a:rPr lang="en-AU" dirty="0"/>
              <a:t>Image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="" xmlns:a16="http://schemas.microsoft.com/office/drawing/2014/main" id="{98F7F170-C70D-D24F-B989-D73A9C72DA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66724" y="2540747"/>
            <a:ext cx="2057400" cy="37726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2E669BA7-453C-2049-A754-7BED3BE0B2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2155" y="2958820"/>
            <a:ext cx="4212351" cy="18417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maximus libero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, a fermentum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vitae dolor dictum, a </a:t>
            </a:r>
            <a:r>
              <a:rPr lang="en-US" dirty="0" err="1"/>
              <a:t>tempor</a:t>
            </a:r>
            <a:r>
              <a:rPr lang="en-US" dirty="0"/>
              <a:t> mi </a:t>
            </a:r>
            <a:r>
              <a:rPr lang="en-US" dirty="0" err="1"/>
              <a:t>congue</a:t>
            </a:r>
            <a:r>
              <a:rPr lang="en-US" dirty="0"/>
              <a:t>. Vestibulum a </a:t>
            </a:r>
            <a:r>
              <a:rPr lang="en-US" dirty="0" err="1"/>
              <a:t>leo</a:t>
            </a:r>
            <a:r>
              <a:rPr lang="en-US" dirty="0"/>
              <a:t> maximus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vi.</a:t>
            </a:r>
          </a:p>
        </p:txBody>
      </p:sp>
    </p:spTree>
    <p:extLst>
      <p:ext uri="{BB962C8B-B14F-4D97-AF65-F5344CB8AC3E}">
        <p14:creationId xmlns:p14="http://schemas.microsoft.com/office/powerpoint/2010/main" val="2786736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13BDCCA-EED6-2E41-B766-15FB15AE7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30CC73A7-78DB-1A4B-B744-6D3A8B9BD4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2882" y="215900"/>
            <a:ext cx="5674659" cy="641350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="" xmlns:a16="http://schemas.microsoft.com/office/drawing/2014/main" id="{C565A0E0-5FD2-C14B-846C-2934012885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195" y="1640822"/>
            <a:ext cx="4938492" cy="712413"/>
          </a:xfrm>
        </p:spPr>
        <p:txBody>
          <a:bodyPr>
            <a:noAutofit/>
          </a:bodyPr>
          <a:lstStyle>
            <a:lvl1pPr marL="0" indent="0">
              <a:buNone/>
              <a:defRPr sz="4400" b="1" i="0" spc="80" baseline="0">
                <a:solidFill>
                  <a:srgbClr val="7172B1"/>
                </a:solidFill>
                <a:latin typeface="HurmeGeometricSans4 Bold" panose="020B0500020000000000" pitchFamily="34" charset="77"/>
              </a:defRPr>
            </a:lvl1pPr>
          </a:lstStyle>
          <a:p>
            <a:pPr lvl="0"/>
            <a:r>
              <a:rPr lang="en-AU" dirty="0"/>
              <a:t>Image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="" xmlns:a16="http://schemas.microsoft.com/office/drawing/2014/main" id="{3D6152D6-F486-DC4C-8C34-CBBF837EDC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1764" y="2540747"/>
            <a:ext cx="2057400" cy="37726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D3C63793-CC91-E24E-9690-18253BB1B3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195" y="2958820"/>
            <a:ext cx="4212351" cy="18417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maximus libero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, a fermentum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vitae dolor dictum, a </a:t>
            </a:r>
            <a:r>
              <a:rPr lang="en-US" dirty="0" err="1"/>
              <a:t>tempor</a:t>
            </a:r>
            <a:r>
              <a:rPr lang="en-US" dirty="0"/>
              <a:t> mi </a:t>
            </a:r>
            <a:r>
              <a:rPr lang="en-US" dirty="0" err="1"/>
              <a:t>congue</a:t>
            </a:r>
            <a:r>
              <a:rPr lang="en-US" dirty="0"/>
              <a:t>. Vestibulum a </a:t>
            </a:r>
            <a:r>
              <a:rPr lang="en-US" dirty="0" err="1"/>
              <a:t>leo</a:t>
            </a:r>
            <a:r>
              <a:rPr lang="en-US" dirty="0"/>
              <a:t> maximus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vi.</a:t>
            </a:r>
          </a:p>
        </p:txBody>
      </p:sp>
    </p:spTree>
    <p:extLst>
      <p:ext uri="{BB962C8B-B14F-4D97-AF65-F5344CB8AC3E}">
        <p14:creationId xmlns:p14="http://schemas.microsoft.com/office/powerpoint/2010/main" val="174936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0FB26584-A2CE-884C-84D0-A707C27C4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50B2886A-3141-D24C-BD48-4FC94CAA3F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6567" y="810760"/>
            <a:ext cx="5684577" cy="5643828"/>
          </a:xfrm>
          <a:custGeom>
            <a:avLst/>
            <a:gdLst>
              <a:gd name="connsiteX0" fmla="*/ 3111190 w 6222380"/>
              <a:gd name="connsiteY0" fmla="*/ 0 h 6177776"/>
              <a:gd name="connsiteX1" fmla="*/ 6222380 w 6222380"/>
              <a:gd name="connsiteY1" fmla="*/ 3088888 h 6177776"/>
              <a:gd name="connsiteX2" fmla="*/ 3111190 w 6222380"/>
              <a:gd name="connsiteY2" fmla="*/ 6177776 h 6177776"/>
              <a:gd name="connsiteX3" fmla="*/ 0 w 6222380"/>
              <a:gd name="connsiteY3" fmla="*/ 3088888 h 6177776"/>
              <a:gd name="connsiteX4" fmla="*/ 3111190 w 6222380"/>
              <a:gd name="connsiteY4" fmla="*/ 0 h 6177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2380" h="6177776">
                <a:moveTo>
                  <a:pt x="3111190" y="0"/>
                </a:moveTo>
                <a:cubicBezTo>
                  <a:pt x="4829453" y="0"/>
                  <a:pt x="6222380" y="1382942"/>
                  <a:pt x="6222380" y="3088888"/>
                </a:cubicBezTo>
                <a:cubicBezTo>
                  <a:pt x="6222380" y="4794834"/>
                  <a:pt x="4829453" y="6177776"/>
                  <a:pt x="3111190" y="6177776"/>
                </a:cubicBezTo>
                <a:cubicBezTo>
                  <a:pt x="1392927" y="6177776"/>
                  <a:pt x="0" y="4794834"/>
                  <a:pt x="0" y="3088888"/>
                </a:cubicBezTo>
                <a:cubicBezTo>
                  <a:pt x="0" y="1382942"/>
                  <a:pt x="1392927" y="0"/>
                  <a:pt x="31111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="" xmlns:a16="http://schemas.microsoft.com/office/drawing/2014/main" id="{A665A05D-5046-DB4F-A0D7-9DD716861D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0515" y="1385328"/>
            <a:ext cx="4938492" cy="712413"/>
          </a:xfrm>
        </p:spPr>
        <p:txBody>
          <a:bodyPr>
            <a:noAutofit/>
          </a:bodyPr>
          <a:lstStyle>
            <a:lvl1pPr marL="0" indent="0">
              <a:buNone/>
              <a:defRPr sz="4400" b="1" i="0" spc="80" baseline="0">
                <a:solidFill>
                  <a:srgbClr val="7172B1"/>
                </a:solidFill>
                <a:latin typeface="HurmeGeometricSans4 SemiBold" panose="020B0500020000000000" pitchFamily="34" charset="77"/>
              </a:defRPr>
            </a:lvl1pPr>
          </a:lstStyle>
          <a:p>
            <a:pPr lvl="0"/>
            <a:r>
              <a:rPr lang="en-AU" dirty="0"/>
              <a:t>Staff Name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="" xmlns:a16="http://schemas.microsoft.com/office/drawing/2014/main" id="{F8BEDD01-E825-1C4C-B7FF-4A9443BC54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7587" y="2809688"/>
            <a:ext cx="2294553" cy="377265"/>
          </a:xfrm>
        </p:spPr>
        <p:txBody>
          <a:bodyPr>
            <a:noAutofit/>
          </a:bodyPr>
          <a:lstStyle>
            <a:lvl1pPr marL="0" indent="0">
              <a:buNone/>
              <a:defRPr sz="2400" b="0" i="0" spc="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GB" dirty="0"/>
              <a:t>I specialise in</a:t>
            </a:r>
            <a:endParaRPr lang="en-US" dirty="0"/>
          </a:p>
        </p:txBody>
      </p:sp>
      <p:sp>
        <p:nvSpPr>
          <p:cNvPr id="15" name="Text Placeholder 17">
            <a:extLst>
              <a:ext uri="{FF2B5EF4-FFF2-40B4-BE49-F238E27FC236}">
                <a16:creationId xmlns="" xmlns:a16="http://schemas.microsoft.com/office/drawing/2014/main" id="{D4BB78D4-F5D1-034C-A1BC-D2D58A9C80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587" y="3334871"/>
            <a:ext cx="4248124" cy="1841780"/>
          </a:xfrm>
        </p:spPr>
        <p:txBody>
          <a:bodyPr>
            <a:normAutofit/>
          </a:bodyPr>
          <a:lstStyle>
            <a:lvl1pPr marL="249750" indent="-285750">
              <a:lnSpc>
                <a:spcPct val="100000"/>
              </a:lnSpc>
              <a:spcBef>
                <a:spcPts val="800"/>
              </a:spcBef>
              <a:buSzPct val="160000"/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r>
              <a:rPr lang="en-US" dirty="0"/>
              <a:t>Duis maximus libero et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iaculis</a:t>
            </a:r>
            <a:endParaRPr lang="en-US" dirty="0"/>
          </a:p>
          <a:p>
            <a:pPr lvl="0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vitae dolor</a:t>
            </a:r>
          </a:p>
          <a:p>
            <a:pPr lvl="0"/>
            <a:r>
              <a:rPr lang="en-US" dirty="0"/>
              <a:t> Vestibulum a </a:t>
            </a:r>
            <a:r>
              <a:rPr lang="en-US" dirty="0" err="1"/>
              <a:t>leo</a:t>
            </a:r>
            <a:r>
              <a:rPr lang="en-US" dirty="0"/>
              <a:t> maximus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viver</a:t>
            </a:r>
            <a:endParaRPr lang="en-US" dirty="0"/>
          </a:p>
        </p:txBody>
      </p:sp>
      <p:sp>
        <p:nvSpPr>
          <p:cNvPr id="16" name="Text Placeholder 29">
            <a:extLst>
              <a:ext uri="{FF2B5EF4-FFF2-40B4-BE49-F238E27FC236}">
                <a16:creationId xmlns="" xmlns:a16="http://schemas.microsoft.com/office/drawing/2014/main" id="{A3D85B28-A41E-C545-9F05-B75F2DC820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515" y="2164228"/>
            <a:ext cx="4938492" cy="269689"/>
          </a:xfrm>
        </p:spPr>
        <p:txBody>
          <a:bodyPr>
            <a:noAutofit/>
          </a:bodyPr>
          <a:lstStyle>
            <a:lvl1pPr marL="0" indent="0">
              <a:buNone/>
              <a:defRPr sz="1200" b="0" i="0" spc="300">
                <a:solidFill>
                  <a:srgbClr val="F7AE22"/>
                </a:solidFill>
                <a:latin typeface="HurmeGeometricSans4 Regular" panose="020B0500020000000000" pitchFamily="34" charset="77"/>
              </a:defRPr>
            </a:lvl1pPr>
          </a:lstStyle>
          <a:p>
            <a:pPr lvl="0"/>
            <a:r>
              <a:rPr lang="en-US" dirty="0"/>
              <a:t>ROLE - LOCATION</a:t>
            </a:r>
          </a:p>
        </p:txBody>
      </p:sp>
    </p:spTree>
    <p:extLst>
      <p:ext uri="{BB962C8B-B14F-4D97-AF65-F5344CB8AC3E}">
        <p14:creationId xmlns:p14="http://schemas.microsoft.com/office/powerpoint/2010/main" val="369114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528A3EF-855D-3E42-9810-E2414C2F0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4D0A57-F22C-6544-8B27-D0D432EC8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80BFE2-79A5-F44E-A014-8E249BAA8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3A60D-2167-C347-B6FF-96DE7A184078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E19901-6EAB-AE4B-B7BB-25060C1E9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5409CD-1A75-0544-9E94-A5761504D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C6C59-9458-A74B-B56C-731E3645D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9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y.afl/clubhelp/policies/concussion-management/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hyperlink" Target="http://www.completeconcussions.com/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hyperlink" Target="http://www.completeconcussions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_x91sZCnDzw" TargetMode="External"/><Relationship Id="rId5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6CFC43C2-AE09-7945-B4AA-16923A4461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548" y="1440180"/>
            <a:ext cx="4552272" cy="3718974"/>
          </a:xfr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3DF3AD92-E238-1B46-9F10-AEEB3B0DF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83" y="2408643"/>
            <a:ext cx="5512237" cy="1782047"/>
          </a:xfrm>
        </p:spPr>
        <p:txBody>
          <a:bodyPr>
            <a:normAutofit/>
          </a:bodyPr>
          <a:lstStyle/>
          <a:p>
            <a:r>
              <a:rPr lang="en-US" dirty="0" smtClean="0"/>
              <a:t>Concussion at AFC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211" y="4190690"/>
            <a:ext cx="1953380" cy="19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35206" y="1909482"/>
            <a:ext cx="2057400" cy="37726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 home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5206" y="2427894"/>
            <a:ext cx="5264150" cy="3824316"/>
          </a:xfrm>
        </p:spPr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Don’t let them sleep for the first 3hrs following </a:t>
            </a:r>
            <a:r>
              <a:rPr lang="en-US" dirty="0" smtClean="0"/>
              <a:t>injury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Watch out for red flags developing or symptoms worsening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Do not consume alcohol </a:t>
            </a:r>
          </a:p>
          <a:p>
            <a:pPr marL="285750" indent="-285750">
              <a:buFontTx/>
              <a:buChar char="-"/>
            </a:pPr>
            <a:r>
              <a:rPr lang="en-US" dirty="0"/>
              <a:t>Limit screen time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Avoid physical activity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Light </a:t>
            </a:r>
            <a:r>
              <a:rPr lang="en-US" dirty="0"/>
              <a:t>aerobic activity such as walking is ok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Player is allowed to sleep at night but they need to be checked regularly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You don’t need to wake them to check on them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119386" y="1909482"/>
            <a:ext cx="2057400" cy="37726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next?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119386" y="2427894"/>
            <a:ext cx="5779244" cy="38243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 smtClean="0"/>
              <a:t>Make an appointment with a trained healthcare professional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Assessment needs to be done </a:t>
            </a:r>
            <a:r>
              <a:rPr lang="en-US" b="1" u="sng" dirty="0" smtClean="0"/>
              <a:t>within the first 24-48hrs </a:t>
            </a:r>
            <a:r>
              <a:rPr lang="en-US" dirty="0" smtClean="0"/>
              <a:t>of injury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SportsCare physiotherapists are specifically trained in concussion assessment and management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Therapists available at Dickson and Weston Clinics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9868" y="726421"/>
            <a:ext cx="9901462" cy="1183061"/>
          </a:xfrm>
        </p:spPr>
        <p:txBody>
          <a:bodyPr/>
          <a:lstStyle/>
          <a:p>
            <a:r>
              <a:rPr lang="en-US" dirty="0" smtClean="0"/>
              <a:t>The First 24-48hrs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786" y="349156"/>
            <a:ext cx="3539047" cy="125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51972" y="786456"/>
            <a:ext cx="8901952" cy="848034"/>
          </a:xfrm>
        </p:spPr>
        <p:txBody>
          <a:bodyPr/>
          <a:lstStyle/>
          <a:p>
            <a:r>
              <a:rPr lang="en-US" dirty="0" smtClean="0"/>
              <a:t>A Word of Warning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2303" y="2366010"/>
            <a:ext cx="103212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Not all health care providers are trained in the management of concussion</a:t>
            </a:r>
          </a:p>
          <a:p>
            <a:pPr marL="285750" indent="-285750">
              <a:buFontTx/>
              <a:buChar char="-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ED is trained in managing and ruling out serious injury, not long term management </a:t>
            </a:r>
          </a:p>
          <a:p>
            <a:pPr marL="285750" indent="-285750">
              <a:buFontTx/>
              <a:buChar char="-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Not all GP’s are trained in concussion management and how to assess it appropriately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1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C815DEC8-D0AB-1346-BCB0-067B6FB63A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0" y="885200"/>
            <a:ext cx="6222380" cy="4147240"/>
          </a:xfr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8E5AE7-18AE-2B42-9BBD-2BD061C4AD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47930" y="2248922"/>
            <a:ext cx="5476429" cy="2048758"/>
          </a:xfrm>
        </p:spPr>
        <p:txBody>
          <a:bodyPr/>
          <a:lstStyle/>
          <a:p>
            <a:r>
              <a:rPr lang="en-US" smtClean="0"/>
              <a:t>Starting rehab and the return to play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B9077B7A-FEFA-114C-A188-07A3BE9D89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82" y="397418"/>
            <a:ext cx="5674659" cy="6050464"/>
          </a:xfr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C04127-7EF2-F449-97C7-B4A27809A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7195" y="429242"/>
            <a:ext cx="5400705" cy="712413"/>
          </a:xfrm>
        </p:spPr>
        <p:txBody>
          <a:bodyPr/>
          <a:lstStyle/>
          <a:p>
            <a:r>
              <a:rPr lang="en-US" smtClean="0"/>
              <a:t>Concussion Policy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C891B34-DAE2-F643-BCDB-F8586CE49D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219" y="3510914"/>
            <a:ext cx="5972343" cy="307793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1600" dirty="0">
                <a:hlinkClick r:id="rId3"/>
              </a:rPr>
              <a:t>https://www.play.afl/clubhelp/policies/concussion-management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b="1" u="sng" dirty="0" smtClean="0"/>
              <a:t>Minimum</a:t>
            </a:r>
            <a:r>
              <a:rPr lang="en-US" dirty="0" smtClean="0"/>
              <a:t> 12 days rest from play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Day injury was sustained is day 0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Can return to play on the 12</a:t>
            </a:r>
            <a:r>
              <a:rPr lang="en-US" baseline="30000" dirty="0" smtClean="0"/>
              <a:t>th</a:t>
            </a:r>
            <a:r>
              <a:rPr lang="en-US" dirty="0" smtClean="0"/>
              <a:t> day provided has successfully completed loading program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Require signed clearance from a medical doctor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Dependent on symptoms and progression through loading program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More conservative with kids 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57194" y="1242619"/>
            <a:ext cx="3503326" cy="506171"/>
          </a:xfrm>
        </p:spPr>
        <p:txBody>
          <a:bodyPr>
            <a:normAutofit/>
          </a:bodyPr>
          <a:lstStyle/>
          <a:p>
            <a:r>
              <a:rPr lang="en-US" sz="2200" b="0" dirty="0" smtClean="0">
                <a:solidFill>
                  <a:srgbClr val="F7AE22"/>
                </a:solidFill>
                <a:latin typeface="Hurme Geometric Sans 4" charset="0"/>
                <a:ea typeface="Hurme Geometric Sans 4" charset="0"/>
                <a:cs typeface="Hurme Geometric Sans 4" charset="0"/>
              </a:rPr>
              <a:t>AFL and Club Policy </a:t>
            </a:r>
            <a:endParaRPr lang="en-US" sz="2200" b="0" dirty="0">
              <a:solidFill>
                <a:srgbClr val="F7AE22"/>
              </a:solidFill>
              <a:latin typeface="Hurme Geometric Sans 4" charset="0"/>
              <a:ea typeface="Hurme Geometric Sans 4" charset="0"/>
              <a:cs typeface="Hurme Geometric Sans 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9" y="2493027"/>
            <a:ext cx="5978186" cy="947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9" y="1748790"/>
            <a:ext cx="5972343" cy="6032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68485" y="6404186"/>
            <a:ext cx="3243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www.completeconcussions.com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69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2341" y="1562342"/>
            <a:ext cx="6792502" cy="4929897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Once you have sustained a concussion a full recovery is completely achievable without any long term impacts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Initial with physiotherapist </a:t>
            </a:r>
          </a:p>
          <a:p>
            <a:pPr marL="971550" lvl="1" indent="-285750">
              <a:buFontTx/>
              <a:buChar char="-"/>
            </a:pPr>
            <a:r>
              <a:rPr lang="en-US" sz="1800" dirty="0" smtClean="0"/>
              <a:t>CCMI concussion testing (SCAT 5)</a:t>
            </a:r>
          </a:p>
          <a:p>
            <a:pPr marL="971550" lvl="1" indent="-285750">
              <a:buFontTx/>
              <a:buChar char="-"/>
            </a:pPr>
            <a:r>
              <a:rPr lang="en-US" sz="1800" dirty="0" smtClean="0"/>
              <a:t>Musculoskeletal assessment for associated injuries </a:t>
            </a:r>
          </a:p>
          <a:p>
            <a:pPr marL="971550" lvl="1" indent="-285750">
              <a:buFontTx/>
              <a:buChar char="-"/>
            </a:pPr>
            <a:r>
              <a:rPr lang="en-US" sz="1800" dirty="0" smtClean="0"/>
              <a:t>Advice and education about managing symptoms </a:t>
            </a:r>
          </a:p>
          <a:p>
            <a:pPr marL="971550" lvl="1" indent="-285750">
              <a:buFontTx/>
              <a:buChar char="-"/>
            </a:pPr>
            <a:r>
              <a:rPr lang="en-US" sz="1800" dirty="0" smtClean="0"/>
              <a:t>Clear guidelines about returning to school/work and physical activity </a:t>
            </a:r>
          </a:p>
          <a:p>
            <a:pPr marL="971550" lvl="1" indent="-285750">
              <a:buFontTx/>
              <a:buChar char="-"/>
            </a:pPr>
            <a:r>
              <a:rPr lang="en-US" sz="1800" dirty="0" smtClean="0"/>
              <a:t>Specific concussion rehab exercises that are critical to recovery </a:t>
            </a:r>
          </a:p>
          <a:p>
            <a:pPr marL="971550" lvl="1" indent="-285750">
              <a:buFontTx/>
              <a:buChar char="-"/>
            </a:pPr>
            <a:r>
              <a:rPr lang="en-US" sz="1800" dirty="0" smtClean="0"/>
              <a:t>Follow-up as required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Graded return to sport </a:t>
            </a:r>
          </a:p>
          <a:p>
            <a:pPr marL="971550" lvl="1" indent="-285750">
              <a:buFontTx/>
              <a:buChar char="-"/>
            </a:pPr>
            <a:r>
              <a:rPr lang="en-US" sz="1800" dirty="0" smtClean="0"/>
              <a:t>Must follow loading program </a:t>
            </a:r>
          </a:p>
          <a:p>
            <a:pPr marL="971550" lvl="1" indent="-285750">
              <a:buFontTx/>
              <a:buChar char="-"/>
            </a:pPr>
            <a:r>
              <a:rPr lang="en-US" sz="1800" dirty="0" smtClean="0"/>
              <a:t>Clear instructions for training and for coaches</a:t>
            </a:r>
          </a:p>
          <a:p>
            <a:pPr marL="971550" lvl="1" indent="-285750">
              <a:buFontTx/>
              <a:buChar char="-"/>
            </a:pPr>
            <a:r>
              <a:rPr lang="en-US" sz="1800" dirty="0" smtClean="0"/>
              <a:t>Advice will be dependent on symptoms and other injuries </a:t>
            </a:r>
            <a:endParaRPr lang="en-US" sz="1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Rehab Process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994" y="2240280"/>
            <a:ext cx="4551680" cy="29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1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7847" y="1459473"/>
            <a:ext cx="11507923" cy="90653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 smtClean="0"/>
              <a:t>Once rehab is complete your physio will refer you to medical doctor for final clearance to return to sport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They will send your pre and post injury data or a letter stating you have completed rehab and the loading program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Clearance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9" y="2340342"/>
            <a:ext cx="3135478" cy="4428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47" y="2340341"/>
            <a:ext cx="3148737" cy="4428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24" y="2366010"/>
            <a:ext cx="3096805" cy="440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8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35206" y="1720849"/>
            <a:ext cx="2465194" cy="37726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Baseline Testing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9446" y="2098114"/>
            <a:ext cx="5402704" cy="432410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 smtClean="0"/>
              <a:t>Must be done every 12 months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Requirement for senior squads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Can also be done for junior players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Can’t stop concussion but can improve chances of returning to play safely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Helps to reduce risk of concussion severity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Can help guide assessment and treatment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CCMI Player App – tracks current concussion but also stores details of previous concussions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84378" y="1720849"/>
            <a:ext cx="4816972" cy="54229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Head Gear and Mouth Guards 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984378" y="2098114"/>
            <a:ext cx="5674222" cy="3860483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 smtClean="0"/>
              <a:t>Head gear has no proven effect in preventing  concussion but can protect from other impact injuries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There is some evidence that mouth guards could help in preventing concussion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Mouth guards must be fitted by a dentist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39868" y="726421"/>
            <a:ext cx="6689632" cy="741529"/>
          </a:xfrm>
        </p:spPr>
        <p:txBody>
          <a:bodyPr/>
          <a:lstStyle/>
          <a:p>
            <a:r>
              <a:rPr lang="en-US" dirty="0" smtClean="0"/>
              <a:t>Managing Concussion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3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91952" y="2992446"/>
            <a:ext cx="8901952" cy="848034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3E43C385-28E8-3A42-A6EA-0F27AE4A7A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2D26C3-0E32-C24F-ABFB-9757B32292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3A8FDC2-E9B9-E54C-925D-4470CFB17A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044" y="3429000"/>
            <a:ext cx="5268845" cy="2537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/>
              <a:t>Dickson Locations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2/55 Woolley St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Dickson ACT </a:t>
            </a:r>
            <a:r>
              <a:rPr lang="en-US" dirty="0" smtClean="0"/>
              <a:t>2602 </a:t>
            </a:r>
            <a:br>
              <a:rPr lang="en-US" dirty="0" smtClean="0"/>
            </a:br>
            <a:r>
              <a:rPr lang="en-US" dirty="0" err="1" smtClean="0"/>
              <a:t>Ph</a:t>
            </a:r>
            <a:r>
              <a:rPr lang="en-US" dirty="0" smtClean="0"/>
              <a:t>: 6248 0473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Dickson Park Professional Centre, </a:t>
            </a:r>
            <a:r>
              <a:rPr lang="en-US" dirty="0" err="1"/>
              <a:t>Cnr</a:t>
            </a:r>
            <a:r>
              <a:rPr lang="en-US" dirty="0"/>
              <a:t> </a:t>
            </a:r>
            <a:r>
              <a:rPr lang="en-US" dirty="0" err="1"/>
              <a:t>Antill</a:t>
            </a:r>
            <a:r>
              <a:rPr lang="en-US" dirty="0"/>
              <a:t> St and Cowper </a:t>
            </a:r>
            <a:r>
              <a:rPr lang="en-US" dirty="0" smtClean="0"/>
              <a:t>St</a:t>
            </a:r>
            <a:br>
              <a:rPr lang="en-US" dirty="0" smtClean="0"/>
            </a:br>
            <a:r>
              <a:rPr lang="en-US" dirty="0" smtClean="0"/>
              <a:t>Dickson </a:t>
            </a:r>
            <a:r>
              <a:rPr lang="en-US" dirty="0"/>
              <a:t>ACT </a:t>
            </a:r>
            <a:r>
              <a:rPr lang="en-US" dirty="0" smtClean="0"/>
              <a:t>2602 </a:t>
            </a:r>
            <a:br>
              <a:rPr lang="en-US" dirty="0" smtClean="0"/>
            </a:br>
            <a:r>
              <a:rPr lang="en-US" dirty="0" err="1" smtClean="0"/>
              <a:t>Ph</a:t>
            </a:r>
            <a:r>
              <a:rPr lang="en-US" dirty="0" smtClean="0"/>
              <a:t>: 6248 9841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9044" y="6148668"/>
            <a:ext cx="561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*Club Discount available for all Ainslie Players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5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7FF295D-A71D-B541-BBDF-7842986A0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HurmeGeometricSans4 Bold" panose="020B0800020000000000" pitchFamily="34" charset="0"/>
              </a:rPr>
              <a:t>Monica Thorne</a:t>
            </a:r>
            <a:endParaRPr lang="en-US" dirty="0">
              <a:latin typeface="HurmeGeometricSans4 Bold" panose="020B0800020000000000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26F2701-F3B0-4668-B27D-3F2781F42C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 smtClean="0"/>
              <a:t>Senior Physiotherapist</a:t>
            </a:r>
          </a:p>
          <a:p>
            <a:r>
              <a:rPr lang="en-AU" dirty="0" smtClean="0"/>
              <a:t>Senior Men’s Head Physiotherapist at AFC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6608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23D605-7EDE-4F44-97F5-3F409FFBE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8616" y="1658095"/>
            <a:ext cx="6774304" cy="473202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 smtClean="0"/>
              <a:t>It is a form of traumatic brain injury!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Impact causes a biochemical imbalance within the brain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Reduced blood flow and energy deficits affecting brain function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It may or may not be associated with a loss of consciousness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Symptoms can be immediate or delayed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Imaging such as CT or MRI not likely to show injury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They can happen anywhere, not just at games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AFL has the 2</a:t>
            </a:r>
            <a:r>
              <a:rPr lang="en-US" baseline="30000" dirty="0" smtClean="0"/>
              <a:t>nd</a:t>
            </a:r>
            <a:r>
              <a:rPr lang="en-US" dirty="0" smtClean="0"/>
              <a:t> highest rate of concussion worldwide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Girls are 1.5 – 2 x more likely to sustain a concussion playing the same sport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30E5F4-598B-BD4B-8667-3A3A6F6CDB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06" y="687621"/>
            <a:ext cx="6045200" cy="695409"/>
          </a:xfrm>
        </p:spPr>
        <p:txBody>
          <a:bodyPr/>
          <a:lstStyle/>
          <a:p>
            <a:r>
              <a:rPr lang="en-US" dirty="0" smtClean="0"/>
              <a:t>What is concussion?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66" y="1658095"/>
            <a:ext cx="4456210" cy="44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330EF9F-C8F8-1F48-8914-1E17159D4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4078" y="1808901"/>
            <a:ext cx="4271134" cy="509888"/>
          </a:xfrm>
        </p:spPr>
        <p:txBody>
          <a:bodyPr>
            <a:normAutofit/>
          </a:bodyPr>
          <a:lstStyle/>
          <a:p>
            <a:r>
              <a:rPr lang="en-US" dirty="0" smtClean="0"/>
              <a:t>Mechanism and Visual Signs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F592791-A6C2-684B-9890-79840A6C8F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4078" y="2244659"/>
            <a:ext cx="5264150" cy="338684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 smtClean="0"/>
              <a:t>Collision with another player, object or the ground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Slow to get up/unconscious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Dazed/disorientated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Missing kicks, odd </a:t>
            </a:r>
            <a:r>
              <a:rPr lang="en-US" dirty="0" err="1" smtClean="0"/>
              <a:t>behaviour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mr-IN" dirty="0" smtClean="0"/>
              <a:t>…</a:t>
            </a:r>
            <a:r>
              <a:rPr lang="en-AU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I</a:t>
            </a:r>
            <a:r>
              <a:rPr lang="en-US" dirty="0" smtClean="0"/>
              <a:t>rritable</a:t>
            </a:r>
            <a:r>
              <a:rPr lang="en-US" dirty="0" smtClean="0"/>
              <a:t>/arguing with team mates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Self removal from play  </a:t>
            </a:r>
          </a:p>
          <a:p>
            <a:pPr marL="285750" indent="-285750">
              <a:buFontTx/>
              <a:buChar char="-"/>
            </a:pPr>
            <a:r>
              <a:rPr lang="en-US" dirty="0"/>
              <a:t>Be aware of concussion with </a:t>
            </a:r>
            <a:r>
              <a:rPr lang="en-US" dirty="0" smtClean="0"/>
              <a:t>other injuries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A2344EF2-926C-504A-A70E-1224FC328E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868" y="726421"/>
            <a:ext cx="7215412" cy="1183061"/>
          </a:xfrm>
        </p:spPr>
        <p:txBody>
          <a:bodyPr/>
          <a:lstStyle/>
          <a:p>
            <a:r>
              <a:rPr lang="en-US" dirty="0" smtClean="0"/>
              <a:t>Identifying Concussion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" y="1475366"/>
            <a:ext cx="5496893" cy="4925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7020" y="6400800"/>
            <a:ext cx="339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www.completeconcussions.com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62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7590" y="6385798"/>
            <a:ext cx="500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https://www.youtube.com/watch?v=_</a:t>
            </a:r>
            <a:r>
              <a:rPr lang="en-US" dirty="0" smtClean="0">
                <a:hlinkClick r:id="rId4"/>
              </a:rPr>
              <a:t>x91sZCnDzw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995" y="559673"/>
            <a:ext cx="9983470" cy="56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8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0DD14CF-73ED-DE44-85E0-B75C193E6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962" y="2569536"/>
            <a:ext cx="8901952" cy="1316664"/>
          </a:xfrm>
        </p:spPr>
        <p:txBody>
          <a:bodyPr/>
          <a:lstStyle/>
          <a:p>
            <a:r>
              <a:rPr lang="en-US" dirty="0" smtClean="0"/>
              <a:t>What to do if a concussion </a:t>
            </a:r>
            <a:r>
              <a:rPr lang="en-US" smtClean="0"/>
              <a:t>is suspected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AAEC55B-9115-5E46-A243-2385D9CC5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5206" y="1720849"/>
            <a:ext cx="3208144" cy="37726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Red Flags – send to ED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BA0A79-27D4-F04D-B01C-33B2CF45CD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207" y="2117406"/>
            <a:ext cx="3357292" cy="4409124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Repeating questions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Severe or worsening headache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Seizure or convulsion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Vomiting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Decreasing level of consciousness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Bruising around eyes or ears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Weakness/numbness in arms or legs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Increased confusion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Difficulty recognizing people or places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Slurring of speech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2C873E0-4B7C-FC4F-A6C9-9033974967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6880" y="1704338"/>
            <a:ext cx="3019565" cy="37726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to do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BA22662-E5AF-F047-AAA1-3174B569B5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6880" y="2117406"/>
            <a:ext cx="6398880" cy="4546284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u="sng" dirty="0">
                <a:solidFill>
                  <a:srgbClr val="FF0000"/>
                </a:solidFill>
              </a:rPr>
              <a:t>IF IN DOUBT, SIT THEM OUT!</a:t>
            </a:r>
          </a:p>
          <a:p>
            <a:pPr marL="285750" indent="-285750">
              <a:buFontTx/>
              <a:buChar char="-"/>
            </a:pPr>
            <a:r>
              <a:rPr lang="en-US" dirty="0"/>
              <a:t>If a concussion is </a:t>
            </a:r>
            <a:r>
              <a:rPr lang="en-US" b="1" u="sng" dirty="0"/>
              <a:t>suspected</a:t>
            </a:r>
            <a:r>
              <a:rPr lang="en-US" dirty="0"/>
              <a:t> the player should NOT return to </a:t>
            </a:r>
            <a:r>
              <a:rPr lang="en-US" dirty="0" smtClean="0"/>
              <a:t>play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Trust your gut instinct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Send straight to ED if there are red flags or if you hold concern 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Fill out an incident report and provide </a:t>
            </a:r>
            <a:r>
              <a:rPr lang="en-US" dirty="0" smtClean="0"/>
              <a:t>with the </a:t>
            </a:r>
            <a:r>
              <a:rPr lang="en-US" dirty="0"/>
              <a:t>concussion info sheet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Refer them to a health care professional who is trained in concussion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Don’t let them drive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Give instruction to the person they are going home with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567226DA-94B3-EB4F-A374-DFFB813B2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868" y="543541"/>
            <a:ext cx="6961907" cy="805199"/>
          </a:xfrm>
        </p:spPr>
        <p:txBody>
          <a:bodyPr/>
          <a:lstStyle/>
          <a:p>
            <a:r>
              <a:rPr lang="en-US" dirty="0" smtClean="0"/>
              <a:t>Sideline management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9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9868" y="726421"/>
            <a:ext cx="7135402" cy="1183061"/>
          </a:xfrm>
        </p:spPr>
        <p:txBody>
          <a:bodyPr/>
          <a:lstStyle/>
          <a:p>
            <a:r>
              <a:rPr lang="en-US" dirty="0" smtClean="0"/>
              <a:t>Sideline Management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0" y="1482768"/>
            <a:ext cx="8515350" cy="474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42663" y="1531620"/>
            <a:ext cx="11770267" cy="190881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Concussion can be a silent injury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Even if symptoms are mild there has still been an injury to the brain that needs time to recover </a:t>
            </a:r>
          </a:p>
          <a:p>
            <a:pPr marL="285750" indent="-285750">
              <a:buFontTx/>
              <a:buChar char="-"/>
            </a:pPr>
            <a:r>
              <a:rPr lang="en-US" dirty="0"/>
              <a:t>Don’t take the player’s word for it – their cognition may be affected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Once concussed, you are more likely to sustain further concussions with increased severity </a:t>
            </a:r>
          </a:p>
          <a:p>
            <a:pPr marL="971550" lvl="1" indent="-285750">
              <a:buFontTx/>
              <a:buChar char="-"/>
            </a:pPr>
            <a:r>
              <a:rPr lang="en-US" sz="1800" dirty="0" smtClean="0"/>
              <a:t>Severe injuries take longer to recover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Immediate removal from play has been associated with shorter recovery time and less severe symptoms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39868" y="726421"/>
            <a:ext cx="9764302" cy="805199"/>
          </a:xfrm>
        </p:spPr>
        <p:txBody>
          <a:bodyPr/>
          <a:lstStyle/>
          <a:p>
            <a:r>
              <a:rPr lang="en-US" dirty="0" smtClean="0"/>
              <a:t>But what </a:t>
            </a:r>
            <a:r>
              <a:rPr lang="en-US" smtClean="0"/>
              <a:t>if they seem fine?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1312" b="22802"/>
          <a:stretch/>
        </p:blipFill>
        <p:spPr>
          <a:xfrm>
            <a:off x="9135609" y="252564"/>
            <a:ext cx="2737121" cy="1529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871" y="3440430"/>
            <a:ext cx="5149215" cy="33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portsCare Canberra">
      <a:dk1>
        <a:sysClr val="windowText" lastClr="000000"/>
      </a:dk1>
      <a:lt1>
        <a:sysClr val="window" lastClr="FFFFFF"/>
      </a:lt1>
      <a:dk2>
        <a:srgbClr val="44546A"/>
      </a:dk2>
      <a:lt2>
        <a:srgbClr val="F7F5E8"/>
      </a:lt2>
      <a:accent1>
        <a:srgbClr val="7172B1"/>
      </a:accent1>
      <a:accent2>
        <a:srgbClr val="F7AE22"/>
      </a:accent2>
      <a:accent3>
        <a:srgbClr val="D6D4F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0125-Sportscare-Presentation" id="{A81B941D-E6C6-1348-A8E2-A6DF12A5FFBC}" vid="{63DD8768-CEEE-E443-AC96-EF50F59207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E49BED70724544A5468F20390DC52B" ma:contentTypeVersion="13" ma:contentTypeDescription="Create a new document." ma:contentTypeScope="" ma:versionID="1181f501a1514961914b47222cc3b7ec">
  <xsd:schema xmlns:xsd="http://www.w3.org/2001/XMLSchema" xmlns:xs="http://www.w3.org/2001/XMLSchema" xmlns:p="http://schemas.microsoft.com/office/2006/metadata/properties" xmlns:ns2="fa498004-c0d2-4aea-82ac-0679706c9b0f" xmlns:ns3="5660b9ab-d4e4-4a50-87ea-f1b1f57f3f5d" targetNamespace="http://schemas.microsoft.com/office/2006/metadata/properties" ma:root="true" ma:fieldsID="fb8957fe8caf06d976aad96c651bb9bd" ns2:_="" ns3:_="">
    <xsd:import namespace="fa498004-c0d2-4aea-82ac-0679706c9b0f"/>
    <xsd:import namespace="5660b9ab-d4e4-4a50-87ea-f1b1f57f3f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98004-c0d2-4aea-82ac-0679706c9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9c90d9e-8fa6-41c4-8b4d-75ed21af1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0b9ab-d4e4-4a50-87ea-f1b1f57f3f5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50b1e98-0f34-4e5a-a908-3be108146e26}" ma:internalName="TaxCatchAll" ma:showField="CatchAllData" ma:web="5660b9ab-d4e4-4a50-87ea-f1b1f57f3f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498004-c0d2-4aea-82ac-0679706c9b0f">
      <Terms xmlns="http://schemas.microsoft.com/office/infopath/2007/PartnerControls"/>
    </lcf76f155ced4ddcb4097134ff3c332f>
    <TaxCatchAll xmlns="5660b9ab-d4e4-4a50-87ea-f1b1f57f3f5d" xsi:nil="true"/>
  </documentManagement>
</p:properties>
</file>

<file path=customXml/itemProps1.xml><?xml version="1.0" encoding="utf-8"?>
<ds:datastoreItem xmlns:ds="http://schemas.openxmlformats.org/officeDocument/2006/customXml" ds:itemID="{1722E93B-4685-4585-BE71-28DCBD54AD3F}"/>
</file>

<file path=customXml/itemProps2.xml><?xml version="1.0" encoding="utf-8"?>
<ds:datastoreItem xmlns:ds="http://schemas.openxmlformats.org/officeDocument/2006/customXml" ds:itemID="{13AE0BB7-F5EA-49DC-A4BA-C0318F68AA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8FF880-46AE-4ED4-B7FA-DDB077CB96C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20220125-Sportscare-Presentation</Template>
  <TotalTime>5765</TotalTime>
  <Words>782</Words>
  <Application>Microsoft Macintosh PowerPoint</Application>
  <PresentationFormat>Widescreen</PresentationFormat>
  <Paragraphs>124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Calibri Light</vt:lpstr>
      <vt:lpstr>Hurme Geometric Sans 4</vt:lpstr>
      <vt:lpstr>HurmeGeometricSans4 Bold</vt:lpstr>
      <vt:lpstr>HurmeGeometricSans4 Regular</vt:lpstr>
      <vt:lpstr>HurmeGeometricSans4 SemiBold</vt:lpstr>
      <vt:lpstr>Mangal</vt:lpstr>
      <vt:lpstr>Arial</vt:lpstr>
      <vt:lpstr>Office Theme</vt:lpstr>
      <vt:lpstr>Concussion at AFC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Concussion at AFC</dc:title>
  <dc:creator>Monica Thorne</dc:creator>
  <cp:lastModifiedBy>Monica Thorne</cp:lastModifiedBy>
  <cp:revision>81</cp:revision>
  <dcterms:created xsi:type="dcterms:W3CDTF">2023-04-13T04:05:16Z</dcterms:created>
  <dcterms:modified xsi:type="dcterms:W3CDTF">2023-04-17T04:11:10Z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0x0101007431C072C62A3B4B87F85C56A50F352C</vt:lpwstr>
  </property>
</Properties>
</file>